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0" r:id="rId9"/>
    <p:sldId id="268" r:id="rId10"/>
    <p:sldId id="264" r:id="rId11"/>
    <p:sldId id="265" r:id="rId12"/>
    <p:sldId id="271" r:id="rId13"/>
    <p:sldId id="272" r:id="rId14"/>
    <p:sldId id="275" r:id="rId15"/>
    <p:sldId id="276" r:id="rId16"/>
    <p:sldId id="273" r:id="rId17"/>
    <p:sldId id="274" r:id="rId18"/>
    <p:sldId id="266" r:id="rId19"/>
    <p:sldId id="269" r:id="rId20"/>
    <p:sldId id="267" r:id="rId21"/>
  </p:sldIdLst>
  <p:sldSz cx="12192000" cy="6858000"/>
  <p:notesSz cx="6858000" cy="9144000"/>
  <p:embeddedFontLst>
    <p:embeddedFont>
      <p:font typeface="#9Slide03 HelvetIns" panose="02040603050506020204" pitchFamily="18" charset="0"/>
      <p:regular r:id="rId23"/>
    </p:embeddedFont>
    <p:embeddedFont>
      <p:font typeface="#9Slide03 SVN-Oscine Bold" panose="020B08060402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2DEE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8" autoAdjust="0"/>
    <p:restoredTop sz="94660"/>
  </p:normalViewPr>
  <p:slideViewPr>
    <p:cSldViewPr snapToGrid="0">
      <p:cViewPr>
        <p:scale>
          <a:sx n="100" d="100"/>
          <a:sy n="100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55348-4C45-4277-95A6-209AB69E41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01149-3F10-4286-86E2-61AE5CE9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01149-3F10-4286-86E2-61AE5CE95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1449-3CC8-7089-5967-F5578086F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A7F91-0D94-86A0-C317-663A1E811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4E34-D24B-2B61-B3A2-77867450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23D9-44FC-A039-406C-2F1F2CE9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D7CE-C4EE-342C-FC3C-0CBC0BB6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9E9C-4E34-A5FE-6F7E-43B48550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218D7-AD71-AF34-B5AF-149349935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66ED9-AD25-39BF-95F7-6E17BEAD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5CE3D-9E77-BF00-3963-E058B57A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03C2E-8733-A8BE-AAB4-E8BB0E87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7E1A3-D500-5B8A-BC2B-C5BAFD9DC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616E2-1860-28E3-2701-4241D59AA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6DF93-FE67-0F28-A8E5-ED98847C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D37D-A188-A1BC-1387-997393EC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F001B-23EA-FAD1-4D4F-1FA0948B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0655-FE9B-9975-F033-7E5315BB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F4EA-F375-8A5B-80CB-E7F4F043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D1B74-3245-F34A-6362-89E4F696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AE3E-4EB9-4E3E-0727-655AEC95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18FB8-5D20-B04D-D1FF-31CAE2D6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4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B878-E871-7CC8-5BD8-A69C9A75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A9CAB-D1B1-A719-AF30-977D38E8F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14166-ED5E-B155-B741-2567DB36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EE55-7A3C-DDF5-7835-C89E3898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751D-659B-4F38-04E0-BA684915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5E15-F173-07C6-A399-5F5B4513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AB4F-27F3-87E7-52BD-5A55941BC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F9B0-0592-BD06-A5A1-389BA86E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9E042-57BE-545E-C498-6790F386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1B041-7C4B-3852-C701-F4606B0D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71CA2-745B-CE64-EFC1-610CAC15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E1C4-B77D-68C3-0E6E-2DB7596D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0FCD0-C4A2-0167-0A68-6E7CB5C2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2B2D2-C8B9-4C0A-2221-D03931D41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7F07D-5957-AEBA-CEB9-B24208BC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DC48E-8BA6-32EA-CCB7-053A5CE3F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1B9B2-B36A-FBD2-6A0E-04E4C8A9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251E3-D211-2263-E59F-8A7CB197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D70C8-E2CF-9EB0-E0BA-5A336DD7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EC67-A849-B723-99E3-EDA364D7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FCAE3-1AAE-E588-A52B-26AA1573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A8B26-3E43-A23C-15F6-37BDF368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A5BA9-EDE9-5B55-1432-A5CC74B1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833C1-ED54-3EC1-3879-D17668A1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E9A89-09AF-6C9E-9EE3-34B0CB06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B3CA-6BA8-6E8C-706D-5ED36920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422E-00F4-E2AF-802A-BEC448F1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0C74-40C2-A1F6-DDD8-C4639115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99BC4-0C6E-1135-ED6B-31724B093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FA52F-6E89-F400-8697-78A37B4B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5955-7BBB-84A6-60B6-380E71C8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E23AF-809D-F641-CF0B-E1DDB409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6E13-FED9-A6EC-4CCF-F3608D52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EE598C-77B5-5112-CD09-BC4D6A76E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FBE98-E31E-D540-8889-CDAC9A4DB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BC101-E6D0-EAE7-DD11-E1D757E4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3081E-AED7-A3D7-73FF-50C3826D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2CFBB-C3BC-DA3F-7242-03A5AEAB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7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8A1A6-452C-EE50-B3FE-3537EE1F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2CE4-6F01-A206-6647-DBF90042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DDAC1-1440-6A1C-46F5-CC5DF57F15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670E6-A7A0-4CA8-AE92-284A6A3ED85E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F81A-A91D-5323-B122-2F7EAD389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FC66-F244-6B0A-755D-1257FFAD6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DD5B3-576C-4AA8-A9ED-FB0CC33F2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6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file:///D:\191101IS\Information%20Retrieval\Capstone%20Project\amaz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ellerengine.com/how-many-products-does-amazon-sell-amazon-marketplace-stats/#:~:text=There%20are%20currently%20385%20million%20products%20available%20on%20Amazon.com.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869796-99BF-E92F-D3F4-BCB190A9F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6" t="7626" r="23259" b="4593"/>
          <a:stretch/>
        </p:blipFill>
        <p:spPr>
          <a:xfrm>
            <a:off x="5551200" y="956973"/>
            <a:ext cx="6640800" cy="5545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BE3DC-F314-B39C-B4A0-ADF25F5AEB84}"/>
              </a:ext>
            </a:extLst>
          </p:cNvPr>
          <p:cNvSpPr txBox="1"/>
          <p:nvPr/>
        </p:nvSpPr>
        <p:spPr>
          <a:xfrm>
            <a:off x="279916" y="1773375"/>
            <a:ext cx="5417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Topic: </a:t>
            </a:r>
            <a:r>
              <a:rPr lang="vi-VN" sz="2800">
                <a:solidFill>
                  <a:schemeClr val="tx2">
                    <a:lumMod val="50000"/>
                  </a:schemeClr>
                </a:solidFill>
                <a:latin typeface="#9Slide03 HelvetIns" panose="02040603050506020204" pitchFamily="18" charset="0"/>
              </a:rPr>
              <a:t>Xây dựng Search Engine trên sàn thương mại điện tử Amazon</a:t>
            </a:r>
            <a:endParaRPr lang="en-US" sz="2800">
              <a:solidFill>
                <a:schemeClr val="tx2">
                  <a:lumMod val="50000"/>
                </a:schemeClr>
              </a:solidFill>
              <a:latin typeface="#9Slide03 HelvetIns" panose="02040603050506020204" pitchFamily="18" charset="0"/>
            </a:endParaRPr>
          </a:p>
          <a:p>
            <a:pPr algn="just"/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#9Slide03 HelvetIns" panose="02040603050506020204" pitchFamily="18" charset="0"/>
              </a:rPr>
              <a:t>Milestone – 06.06.2023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2F84E-1BFF-2F9D-5F2D-34A55A859DF6}"/>
              </a:ext>
            </a:extLst>
          </p:cNvPr>
          <p:cNvSpPr txBox="1"/>
          <p:nvPr/>
        </p:nvSpPr>
        <p:spPr>
          <a:xfrm>
            <a:off x="279916" y="4168376"/>
            <a:ext cx="465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GVHD: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Thầy Quách Đình Hoàng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B2A4F-60BA-E859-041B-D7DE394DD715}"/>
              </a:ext>
            </a:extLst>
          </p:cNvPr>
          <p:cNvSpPr txBox="1"/>
          <p:nvPr/>
        </p:nvSpPr>
        <p:spPr>
          <a:xfrm>
            <a:off x="279916" y="4700919"/>
            <a:ext cx="903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NHÓM 4 - SVTH: 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Nguyễn Minh Luân - 19110395		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Đào Quyết Phong – 19110427		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Tô Thanh Phong - 19110050</a:t>
            </a: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rPr>
              <a:t>Tôn Thiên Thạch - 1911045		</a:t>
            </a:r>
            <a:endParaRPr lang="en-US" sz="240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5592654-C670-8A1C-6262-720FCB9BF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9" y="230827"/>
            <a:ext cx="1384995" cy="138499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6704ACE-E713-F987-4907-BD21A78D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655" y="245731"/>
            <a:ext cx="1499188" cy="12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3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A9F339F3-40E8-2981-7A39-E9F6767E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7" y="2561391"/>
            <a:ext cx="4138292" cy="29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90CA3-1A22-B82C-33B1-6CB5F1E03934}"/>
              </a:ext>
            </a:extLst>
          </p:cNvPr>
          <p:cNvSpPr txBox="1"/>
          <p:nvPr/>
        </p:nvSpPr>
        <p:spPr>
          <a:xfrm>
            <a:off x="2742977" y="903869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Thiết kế giao diện Web bằng Django Python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3BE2E-5A81-4432-4439-0A853113B996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8DA658-BA6E-A334-B88E-EB85B9551C78}"/>
              </a:ext>
            </a:extLst>
          </p:cNvPr>
          <p:cNvSpPr txBox="1"/>
          <p:nvPr/>
        </p:nvSpPr>
        <p:spPr>
          <a:xfrm>
            <a:off x="4507086" y="5588793"/>
            <a:ext cx="692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 Giao diện web của search-engine</a:t>
            </a:r>
            <a:endParaRPr lang="en-US" sz="1400">
              <a:solidFill>
                <a:srgbClr val="C00000"/>
              </a:solidFill>
            </a:endParaRPr>
          </a:p>
        </p:txBody>
      </p:sp>
      <p:pic>
        <p:nvPicPr>
          <p:cNvPr id="20" name="Shape 122">
            <a:extLst>
              <a:ext uri="{FF2B5EF4-FFF2-40B4-BE49-F238E27FC236}">
                <a16:creationId xmlns:a16="http://schemas.microsoft.com/office/drawing/2014/main" id="{C6F570CD-F5EE-C985-3FFA-344F6512E8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925" y="1530060"/>
            <a:ext cx="1562052" cy="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56">
            <a:extLst>
              <a:ext uri="{FF2B5EF4-FFF2-40B4-BE49-F238E27FC236}">
                <a16:creationId xmlns:a16="http://schemas.microsoft.com/office/drawing/2014/main" id="{81C8A204-A0C1-38F9-AA65-BD1957B1D9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" t="-3310" r="-2956" b="26381"/>
          <a:stretch/>
        </p:blipFill>
        <p:spPr>
          <a:xfrm>
            <a:off x="337414" y="2110791"/>
            <a:ext cx="3726759" cy="51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D0A088-E0D7-8BB1-A0F3-811DCDC630C6}"/>
              </a:ext>
            </a:extLst>
          </p:cNvPr>
          <p:cNvSpPr txBox="1"/>
          <p:nvPr/>
        </p:nvSpPr>
        <p:spPr>
          <a:xfrm>
            <a:off x="838199" y="5446186"/>
            <a:ext cx="2962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Mô hình MVT</a:t>
            </a:r>
            <a:endParaRPr lang="en-US" sz="140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4C4D7-CA41-7947-B13B-9A315BD28A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4377691" y="1484800"/>
            <a:ext cx="7476492" cy="404191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17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F9EA93-D13C-3CB1-C024-55F5BEE68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3293552" y="2553793"/>
            <a:ext cx="5438394" cy="2940082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F2394B-FD88-7743-4153-6E0CE52CD46F}"/>
              </a:ext>
            </a:extLst>
          </p:cNvPr>
          <p:cNvSpPr txBox="1"/>
          <p:nvPr/>
        </p:nvSpPr>
        <p:spPr>
          <a:xfrm>
            <a:off x="7012061" y="1021218"/>
            <a:ext cx="4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mặt hàng 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F4DA1B-9EDA-13CB-3B43-22C03F0068BA}"/>
              </a:ext>
            </a:extLst>
          </p:cNvPr>
          <p:cNvSpPr txBox="1"/>
          <p:nvPr/>
        </p:nvSpPr>
        <p:spPr>
          <a:xfrm>
            <a:off x="975093" y="1012615"/>
            <a:ext cx="355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692D6B-7EA0-8B2D-7BB7-8D34F7C7DF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3" b="84286"/>
          <a:stretch/>
        </p:blipFill>
        <p:spPr>
          <a:xfrm>
            <a:off x="7680693" y="1486199"/>
            <a:ext cx="2735566" cy="98581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572F8B-2873-E53B-447E-581B517C1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4423688" cy="782484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C24875-27F1-941A-03A1-0449A1656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 r="80670" b="60247"/>
          <a:stretch/>
        </p:blipFill>
        <p:spPr>
          <a:xfrm>
            <a:off x="8898449" y="4205396"/>
            <a:ext cx="2320209" cy="1400553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92EC6-1141-1225-2746-54337CF79C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9399" r="80670" b="32536"/>
          <a:stretch/>
        </p:blipFill>
        <p:spPr>
          <a:xfrm>
            <a:off x="463411" y="4064738"/>
            <a:ext cx="2457966" cy="168120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EC5676-D7F9-1950-A54E-A1DF2ECD8FC2}"/>
              </a:ext>
            </a:extLst>
          </p:cNvPr>
          <p:cNvSpPr txBox="1"/>
          <p:nvPr/>
        </p:nvSpPr>
        <p:spPr>
          <a:xfrm>
            <a:off x="8650504" y="5702901"/>
            <a:ext cx="285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giá cả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E104E-D5F2-CE85-71E6-4CD1C3E195BB}"/>
              </a:ext>
            </a:extLst>
          </p:cNvPr>
          <p:cNvSpPr txBox="1"/>
          <p:nvPr/>
        </p:nvSpPr>
        <p:spPr>
          <a:xfrm>
            <a:off x="143518" y="5789386"/>
            <a:ext cx="4072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chất lượng sao</a:t>
            </a:r>
            <a:endParaRPr lang="vi-VN" sz="24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</p:spTree>
    <p:extLst>
      <p:ext uri="{BB962C8B-B14F-4D97-AF65-F5344CB8AC3E}">
        <p14:creationId xmlns:p14="http://schemas.microsoft.com/office/powerpoint/2010/main" val="117111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F4DA1B-9EDA-13CB-3B43-22C03F0068BA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72F8B-2873-E53B-447E-581B517C17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3291101" cy="5821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F428AE-8477-19E0-609E-1C089DA1F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9476" r="2407" b="6783"/>
          <a:stretch/>
        </p:blipFill>
        <p:spPr>
          <a:xfrm>
            <a:off x="6092220" y="2713771"/>
            <a:ext cx="5291068" cy="2629077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Glue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F84E7A-E4E5-7CAA-106A-0F05002A14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778049" y="2787729"/>
            <a:ext cx="4361945" cy="23581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78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FolkArt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67AAA-157B-96D1-4E43-F55D0DF27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334" r="1177" b="6112"/>
          <a:stretch/>
        </p:blipFill>
        <p:spPr>
          <a:xfrm>
            <a:off x="6228146" y="2647905"/>
            <a:ext cx="5379132" cy="2663488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F2197C-445F-B6FC-2A6B-5D77527E3EB2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Thanh tìm kiếm dữ liệu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10D96B-C97B-769D-417D-A5F46E22A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0" b="90059"/>
          <a:stretch/>
        </p:blipFill>
        <p:spPr>
          <a:xfrm>
            <a:off x="490858" y="1436338"/>
            <a:ext cx="3291101" cy="58214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78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FolkArt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667AAA-157B-96D1-4E43-F55D0DF27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334" r="1177" b="6112"/>
          <a:stretch/>
        </p:blipFill>
        <p:spPr>
          <a:xfrm>
            <a:off x="6228146" y="2647905"/>
            <a:ext cx="5379132" cy="2663488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F2197C-445F-B6FC-2A6B-5D77527E3EB2}"/>
              </a:ext>
            </a:extLst>
          </p:cNvPr>
          <p:cNvSpPr txBox="1"/>
          <p:nvPr/>
        </p:nvSpPr>
        <p:spPr>
          <a:xfrm>
            <a:off x="975093" y="1012616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loại mặt hàng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43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Từ khóa: Electronics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2197C-445F-B6FC-2A6B-5D77527E3EB2}"/>
              </a:ext>
            </a:extLst>
          </p:cNvPr>
          <p:cNvSpPr txBox="1"/>
          <p:nvPr/>
        </p:nvSpPr>
        <p:spPr>
          <a:xfrm>
            <a:off x="2380449" y="1026760"/>
            <a:ext cx="2641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accent2"/>
                </a:solidFill>
                <a:latin typeface="#9Slide03 HelvetIns" panose="02040603050506020204" pitchFamily="18" charset="0"/>
              </a:rPr>
              <a:t>Tìm theo loại mặt hàng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84899E-8113-DA91-BFDB-89B062F812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34122" y="2713425"/>
            <a:ext cx="4572632" cy="24720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20A22-EF23-948F-6FAF-AAE50F087D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000" r="1177" b="6553"/>
          <a:stretch/>
        </p:blipFill>
        <p:spPr>
          <a:xfrm>
            <a:off x="6151400" y="2713425"/>
            <a:ext cx="5206478" cy="257473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B15317-5C02-EB6C-C248-736A649CE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2" b="58310"/>
          <a:stretch/>
        </p:blipFill>
        <p:spPr>
          <a:xfrm>
            <a:off x="937260" y="861286"/>
            <a:ext cx="1592549" cy="1656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5083D-3818-8FA7-1948-7E892E795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139" y="1616266"/>
            <a:ext cx="1276528" cy="3162741"/>
          </a:xfrm>
          <a:prstGeom prst="rect">
            <a:avLst/>
          </a:prstGeom>
          <a:ln>
            <a:solidFill>
              <a:srgbClr val="FFC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36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Checkbox: 10-20 USD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4F7C-9830-8304-EC89-A4EEE563C8B8}"/>
              </a:ext>
            </a:extLst>
          </p:cNvPr>
          <p:cNvSpPr txBox="1"/>
          <p:nvPr/>
        </p:nvSpPr>
        <p:spPr>
          <a:xfrm>
            <a:off x="1474217" y="1058205"/>
            <a:ext cx="407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theo giá cả</a:t>
            </a:r>
            <a:endParaRPr lang="vi-VN" sz="20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AAD17-800C-83E3-D0B6-CF73ADBBE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 r="80670" b="60247"/>
          <a:stretch/>
        </p:blipFill>
        <p:spPr>
          <a:xfrm>
            <a:off x="613069" y="985993"/>
            <a:ext cx="1650071" cy="99603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73232B-DB9A-F593-2E16-1FFA354259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9500" r="1177" b="6111"/>
          <a:stretch/>
        </p:blipFill>
        <p:spPr>
          <a:xfrm>
            <a:off x="6279888" y="2690792"/>
            <a:ext cx="5435415" cy="268605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905B02-FFBC-16BE-9C90-02B7F31B259A}"/>
              </a:ext>
            </a:extLst>
          </p:cNvPr>
          <p:cNvSpPr/>
          <p:nvPr/>
        </p:nvSpPr>
        <p:spPr>
          <a:xfrm>
            <a:off x="6353175" y="3629640"/>
            <a:ext cx="64294" cy="636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DB89D6-E887-D37F-6612-B243D1564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979" y="3400174"/>
            <a:ext cx="2832963" cy="1788308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127F53-9661-822B-58A0-A7B2379AB1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809684" y="2822868"/>
            <a:ext cx="4313422" cy="233190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038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5EF9CF-4E0A-E2CE-AAD5-4E33201EF269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391F6-D396-5D84-5F9D-915CA30AD105}"/>
              </a:ext>
            </a:extLst>
          </p:cNvPr>
          <p:cNvSpPr txBox="1"/>
          <p:nvPr/>
        </p:nvSpPr>
        <p:spPr>
          <a:xfrm>
            <a:off x="4476483" y="2117296"/>
            <a:ext cx="2641113" cy="40011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C000"/>
                </a:solidFill>
                <a:latin typeface="#9Slide03 HelvetIns" panose="02040603050506020204" pitchFamily="18" charset="0"/>
              </a:rPr>
              <a:t>Checkbox: 5 sao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D9F54-E19E-3DDE-E778-545BCFF79826}"/>
              </a:ext>
            </a:extLst>
          </p:cNvPr>
          <p:cNvSpPr txBox="1"/>
          <p:nvPr/>
        </p:nvSpPr>
        <p:spPr>
          <a:xfrm>
            <a:off x="1702541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#9Slide03 HelvetIns" panose="02040603050506020204" pitchFamily="18" charset="0"/>
              </a:rPr>
              <a:t>Before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FC4E3-E98F-F2B3-E676-87373A4AE1F6}"/>
              </a:ext>
            </a:extLst>
          </p:cNvPr>
          <p:cNvSpPr txBox="1"/>
          <p:nvPr/>
        </p:nvSpPr>
        <p:spPr>
          <a:xfrm>
            <a:off x="7848348" y="5471898"/>
            <a:ext cx="2641113" cy="400110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#9Slide03 HelvetIns" panose="02040603050506020204" pitchFamily="18" charset="0"/>
              </a:rPr>
              <a:t>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84F7C-9830-8304-EC89-A4EEE563C8B8}"/>
              </a:ext>
            </a:extLst>
          </p:cNvPr>
          <p:cNvSpPr txBox="1"/>
          <p:nvPr/>
        </p:nvSpPr>
        <p:spPr>
          <a:xfrm>
            <a:off x="1474217" y="1058205"/>
            <a:ext cx="407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#9Slide03 HelvetIns" panose="02040603050506020204" pitchFamily="18" charset="0"/>
              </a:rPr>
              <a:t>Tìm kiếm đánh giá sao</a:t>
            </a:r>
            <a:endParaRPr lang="vi-VN" sz="20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1A5F2-1476-589C-9F57-26BDE494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39399" r="80670" b="32536"/>
          <a:stretch/>
        </p:blipFill>
        <p:spPr>
          <a:xfrm>
            <a:off x="747072" y="1040637"/>
            <a:ext cx="1454289" cy="99470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EEB03-DA1F-A2FE-F4B3-397FDD3BE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74" y="2690791"/>
            <a:ext cx="4681659" cy="263343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BA7C9E-DFC1-A550-B31B-71F660700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722" y="2336433"/>
            <a:ext cx="2705478" cy="100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8D62B1-3596-38F3-7FE7-C6F71D8A1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95" y="3775076"/>
            <a:ext cx="2131218" cy="838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93C30B-F5DD-59D7-CC36-8AF82EEF63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8634" r="1079" b="6112"/>
          <a:stretch/>
        </p:blipFill>
        <p:spPr>
          <a:xfrm>
            <a:off x="1204599" y="2874165"/>
            <a:ext cx="3889733" cy="210285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84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KẾT LUẬN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2EFEFC-43C9-78B7-A891-9AC56E879FFE}"/>
              </a:ext>
            </a:extLst>
          </p:cNvPr>
          <p:cNvSpPr txBox="1"/>
          <p:nvPr/>
        </p:nvSpPr>
        <p:spPr>
          <a:xfrm>
            <a:off x="336500" y="4758217"/>
            <a:ext cx="312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D7D31"/>
                </a:solidFill>
                <a:latin typeface="#9Slide03 HelvetIns" panose="02040603050506020204" pitchFamily="18" charset="0"/>
              </a:rPr>
              <a:t>HƯỚNG PHÁT TRIỂN</a:t>
            </a:r>
            <a:endParaRPr lang="vi-VN" sz="2400">
              <a:solidFill>
                <a:srgbClr val="ED7D31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13205-F063-BC8C-F5AC-C7E8BF469905}"/>
              </a:ext>
            </a:extLst>
          </p:cNvPr>
          <p:cNvSpPr txBox="1"/>
          <p:nvPr/>
        </p:nvSpPr>
        <p:spPr>
          <a:xfrm>
            <a:off x="337414" y="3235527"/>
            <a:ext cx="172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#9Slide03 HelvetIns" panose="02040603050506020204" pitchFamily="18" charset="0"/>
              </a:rPr>
              <a:t>HẠN CHẾ</a:t>
            </a:r>
            <a:endParaRPr lang="vi-VN" sz="24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F5D18-686B-B238-2612-396EB487C285}"/>
              </a:ext>
            </a:extLst>
          </p:cNvPr>
          <p:cNvSpPr txBox="1"/>
          <p:nvPr/>
        </p:nvSpPr>
        <p:spPr>
          <a:xfrm>
            <a:off x="336500" y="993641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6"/>
                </a:solidFill>
                <a:latin typeface="#9Slide03 HelvetIns" panose="02040603050506020204" pitchFamily="18" charset="0"/>
              </a:rPr>
              <a:t>MẶT LÀM ĐƯỢC</a:t>
            </a:r>
            <a:endParaRPr lang="vi-VN" sz="2400">
              <a:solidFill>
                <a:schemeClr val="accent6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4A58D-93A6-0805-0621-DAFBCAC1242D}"/>
              </a:ext>
            </a:extLst>
          </p:cNvPr>
          <p:cNvSpPr txBox="1"/>
          <p:nvPr/>
        </p:nvSpPr>
        <p:spPr>
          <a:xfrm>
            <a:off x="336500" y="1444553"/>
            <a:ext cx="7520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Hiểu và phân tích được quy trình xây dựng Search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Áp dụng được kiến thức, kỹ thuật đã học từ môn học IR vào đề tài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kỹ thuật Web Scraping để thu thập, lưu trữ và xử lý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chỉ mục, tính năng search được bằng ElasticSearch và Kibana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giao diện công cụ tìm kiếm cơ bản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được theo sản phẩm, mặt hàng, mức đánh giá và giá cả sản phẩm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A81B1-5A03-7187-A0D2-5E942AD352B2}"/>
              </a:ext>
            </a:extLst>
          </p:cNvPr>
          <p:cNvSpPr txBox="1"/>
          <p:nvPr/>
        </p:nvSpPr>
        <p:spPr>
          <a:xfrm>
            <a:off x="336499" y="3754843"/>
            <a:ext cx="75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công cụ tìm kiếm còn đơn sơ, chưa thân thiện với người dùng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Còn thiếu sót các tính năng tìm kiếm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Chưa tạo bộ lọc sắp xếp tăng dần, giảm dần để thuận tiện tra cứu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03E4B-4B5F-8B29-8CCD-12E18E480ED8}"/>
              </a:ext>
            </a:extLst>
          </p:cNvPr>
          <p:cNvSpPr txBox="1"/>
          <p:nvPr/>
        </p:nvSpPr>
        <p:spPr>
          <a:xfrm>
            <a:off x="336499" y="5200265"/>
            <a:ext cx="752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tìm kiếm trực quan và tang trải nghiệm người dung hơn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các tính năng tìm kiếm theo vùng, sản phẩm giảm giá, màu sắc,…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bộ lọc sắp xếp sản phẩm theo chữ cái, giá cả, hạn giảm giá</a:t>
            </a:r>
          </a:p>
        </p:txBody>
      </p:sp>
    </p:spTree>
    <p:extLst>
      <p:ext uri="{BB962C8B-B14F-4D97-AF65-F5344CB8AC3E}">
        <p14:creationId xmlns:p14="http://schemas.microsoft.com/office/powerpoint/2010/main" val="352063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840745" y="1925589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XIN CHÂN THÀNH CẢM ƠN 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latin typeface="#9Slide03 HelvetIns" panose="02040603050506020204" pitchFamily="18" charset="0"/>
              </a:rPr>
              <a:t>THẦY VÀ CÁC BẠN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>
                <a:solidFill>
                  <a:schemeClr val="accent2"/>
                </a:solidFill>
                <a:latin typeface="#9Slide03 HelvetIns" panose="02040603050506020204" pitchFamily="18" charset="0"/>
              </a:rPr>
              <a:t>ĐÃ LẮNG NGHE</a:t>
            </a:r>
            <a:endParaRPr lang="en-US" sz="6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84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BÁO CÁO TIẾN ĐỘ 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AF897-0663-97A5-4B44-A5D1B4F2E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22017"/>
              </p:ext>
            </p:extLst>
          </p:nvPr>
        </p:nvGraphicFramePr>
        <p:xfrm>
          <a:off x="1707262" y="1308891"/>
          <a:ext cx="8930516" cy="463340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55063">
                  <a:extLst>
                    <a:ext uri="{9D8B030D-6E8A-4147-A177-3AD203B41FA5}">
                      <a16:colId xmlns:a16="http://schemas.microsoft.com/office/drawing/2014/main" val="4054153343"/>
                    </a:ext>
                  </a:extLst>
                </a:gridCol>
                <a:gridCol w="4681993">
                  <a:extLst>
                    <a:ext uri="{9D8B030D-6E8A-4147-A177-3AD203B41FA5}">
                      <a16:colId xmlns:a16="http://schemas.microsoft.com/office/drawing/2014/main" val="2530038522"/>
                    </a:ext>
                  </a:extLst>
                </a:gridCol>
                <a:gridCol w="2193460">
                  <a:extLst>
                    <a:ext uri="{9D8B030D-6E8A-4147-A177-3AD203B41FA5}">
                      <a16:colId xmlns:a16="http://schemas.microsoft.com/office/drawing/2014/main" val="3137204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125857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Tuần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84201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Nhiệm vụ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Đánh giá theo tuần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210895"/>
                  </a:ext>
                </a:extLst>
              </a:tr>
              <a:tr h="222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01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(02/5 – 09/5/2023)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Thu thập dữ liệu từ web bằng các thư viện, thuật toán. (Luân, Thạch)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Chuẩn bị thư mục data, thư mục image 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(Q. Phong)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Đặc tả ứng dụng, tính năng của Web Search (T. Phong)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Viết Milestone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7900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 </a:t>
                      </a: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7959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02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(09/5 – 16/5/2023)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Chọn từ khóa, tạo chỉ mục (Q. Phong, Thạch)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Thiết kế giao diện Web Search Engine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(T. Phong, 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1058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03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(16/5 – 23/5/2023)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Thiết kế Web Search Engine (Phong, 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Kiểm thử (Cả nhóm)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Làm presentation (Q. Phong, Thạch)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1626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04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 (23/5 </a:t>
                      </a:r>
                      <a:r>
                        <a:rPr lang="en-US" sz="1600" kern="100">
                          <a:effectLst/>
                          <a:latin typeface="+mj-lt"/>
                        </a:rPr>
                        <a:t>– 6/6/2023</a:t>
                      </a:r>
                      <a:r>
                        <a:rPr lang="vi-VN" sz="1600" kern="100">
                          <a:effectLst/>
                          <a:latin typeface="+mj-lt"/>
                        </a:rPr>
                        <a:t>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270700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Hoàn thiện file report, presentation. (Cả nhóm)</a:t>
                      </a:r>
                      <a:endParaRPr lang="en-US" sz="1600" kern="100">
                        <a:effectLst/>
                        <a:latin typeface="+mj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j-lt"/>
                        </a:rPr>
                        <a:t>- Báo cáo cuối kỳ. (Cả nhóm)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j-lt"/>
                        </a:rPr>
                        <a:t>Hoàn thành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1999293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95E6277A-C26A-FCB1-B667-32584962D6A7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4E999E-EA2E-ADC5-9912-F88D1F2351F8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B43134-50FB-3958-5115-0F7F5749D354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AFABC2-A712-220F-8973-D501AAD128BD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6AD44A-B163-B38D-888C-F18F054F4AB1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70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PEER ASSE</a:t>
            </a: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TMENT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9D8FFE-D4AD-63AC-5B6E-54A00D3E3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516856"/>
              </p:ext>
            </p:extLst>
          </p:nvPr>
        </p:nvGraphicFramePr>
        <p:xfrm>
          <a:off x="490858" y="2018420"/>
          <a:ext cx="11397254" cy="493987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59697">
                  <a:extLst>
                    <a:ext uri="{9D8B030D-6E8A-4147-A177-3AD203B41FA5}">
                      <a16:colId xmlns:a16="http://schemas.microsoft.com/office/drawing/2014/main" val="641479124"/>
                    </a:ext>
                  </a:extLst>
                </a:gridCol>
                <a:gridCol w="5410515">
                  <a:extLst>
                    <a:ext uri="{9D8B030D-6E8A-4147-A177-3AD203B41FA5}">
                      <a16:colId xmlns:a16="http://schemas.microsoft.com/office/drawing/2014/main" val="775748919"/>
                    </a:ext>
                  </a:extLst>
                </a:gridCol>
                <a:gridCol w="3327042">
                  <a:extLst>
                    <a:ext uri="{9D8B030D-6E8A-4147-A177-3AD203B41FA5}">
                      <a16:colId xmlns:a16="http://schemas.microsoft.com/office/drawing/2014/main" val="1629817158"/>
                    </a:ext>
                  </a:extLst>
                </a:gridCol>
              </a:tblGrid>
              <a:tr h="49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Thành viên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Nhiệm vụ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Đánh giá mức độ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5168518"/>
                  </a:ext>
                </a:extLst>
              </a:tr>
              <a:tr h="49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Nguyễn Minh Luân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Viết proposal, milestone, report, presentation.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Đặc tả ứng dụng web, tìm kiếm tài liệu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Đánh chỉ mục ES, viết query search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endParaRPr lang="en-US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1041667"/>
                  </a:ext>
                </a:extLst>
              </a:tr>
              <a:tr h="49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Tô Thanh Phong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 thập dữ liệu Web Scrapling, tiền xử lý data.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Đánh chỉ mục ES, viết query </a:t>
                      </a:r>
                    </a:p>
                    <a:p>
                      <a:pPr marL="342900" marR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>
                          <a:tab pos="680085" algn="l"/>
                        </a:tabLs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Kiểm thử phần mềm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885653"/>
                  </a:ext>
                </a:extLst>
              </a:tr>
              <a:tr h="49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Tôn Thiên Thạch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207069"/>
                  </a:ext>
                </a:extLst>
              </a:tr>
              <a:tr h="49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Đào Quyết Phong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endParaRPr lang="en-US" sz="28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57055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E7DB86-2F21-1539-3622-491B25F46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16909"/>
              </p:ext>
            </p:extLst>
          </p:nvPr>
        </p:nvGraphicFramePr>
        <p:xfrm>
          <a:off x="8690610" y="1420056"/>
          <a:ext cx="4681993" cy="46453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681993">
                  <a:extLst>
                    <a:ext uri="{9D8B030D-6E8A-4147-A177-3AD203B41FA5}">
                      <a16:colId xmlns:a16="http://schemas.microsoft.com/office/drawing/2014/main" val="3493853855"/>
                    </a:ext>
                  </a:extLst>
                </a:gridCol>
              </a:tblGrid>
              <a:tr h="222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Thu thập dữ liệu từ web bằng các thư viện, thuật toán. (Luân, Thạch)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Chuẩn bị thư mục data, thư mục image 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(Q. Phong)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Đặc tả ứng dụng, tính năng của Web Search (T. Phong)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en-US" sz="16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Viết Milestone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9759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Chọn từ khóa, tạo chỉ mục (Q. Phong, Thạch)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Thiết kế giao diện Web Search Engine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 (T. Phong, Luân)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0572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Thiết kế Web Search Engine (Phong, Luân)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Kiểm thử (Cả nhóm)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Viết báo cáo Report (Luân)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Làm presentation (Q. Phong, Thạch)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306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  <a:tab pos="270700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Hoàn thiện file report, presentation. (Cả nhóm)</a:t>
                      </a:r>
                      <a:endParaRPr lang="en-US" sz="1600" kern="100">
                        <a:effectLst/>
                        <a:latin typeface="+mn-lt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0085" algn="l"/>
                        </a:tabLst>
                      </a:pPr>
                      <a:r>
                        <a:rPr lang="vi-VN" sz="1600" kern="100">
                          <a:effectLst/>
                          <a:latin typeface="+mn-lt"/>
                        </a:rPr>
                        <a:t>- Báo cáo cuối kỳ. (Cả nhóm)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03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08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THÔNG TIN VỀ PROJECT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pic>
        <p:nvPicPr>
          <p:cNvPr id="8" name="Picture 7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0AA1F3F6-ABA2-B697-7B5E-5780B184C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07" y="1193699"/>
            <a:ext cx="4780262" cy="4780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22984-E0C8-268A-DF72-5D7E0494103B}"/>
              </a:ext>
            </a:extLst>
          </p:cNvPr>
          <p:cNvSpPr txBox="1"/>
          <p:nvPr/>
        </p:nvSpPr>
        <p:spPr>
          <a:xfrm>
            <a:off x="7885036" y="5988303"/>
            <a:ext cx="311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source: financesonline.com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A431A8-5422-5E13-E3CA-63AB87E4A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" y="3198027"/>
            <a:ext cx="6157171" cy="2775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E0C2F6-458C-09B5-76B1-0833B538B098}"/>
              </a:ext>
            </a:extLst>
          </p:cNvPr>
          <p:cNvSpPr txBox="1"/>
          <p:nvPr/>
        </p:nvSpPr>
        <p:spPr>
          <a:xfrm>
            <a:off x="1860394" y="5988303"/>
            <a:ext cx="311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Website Amazon.com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6F20B2-0765-43B2-1F41-518A9E861356}"/>
              </a:ext>
            </a:extLst>
          </p:cNvPr>
          <p:cNvSpPr txBox="1"/>
          <p:nvPr/>
        </p:nvSpPr>
        <p:spPr>
          <a:xfrm>
            <a:off x="337414" y="136835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 tài của nhóm là áp dụng kiến thức đã học, thực hành về information retrieval để xây dựng một </a:t>
            </a: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Web 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Search Engine </a:t>
            </a:r>
            <a:r>
              <a:rPr lang="en-US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rên tập dữ liệu sản phẩm thu thập được trên </a:t>
            </a:r>
            <a:r>
              <a:rPr lang="vi-VN" sz="1800" b="1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Sàn thương mại điện tử Amazon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(website – </a:t>
            </a:r>
            <a:r>
              <a:rPr lang="vi-VN" sz="1800" u="sng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amazon.com</a:t>
            </a:r>
            <a:r>
              <a:rPr lang="vi-VN" sz="180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với kỹ thuật web scraping</a:t>
            </a:r>
            <a:endParaRPr lang="en-US">
              <a:solidFill>
                <a:srgbClr val="002060"/>
              </a:solidFill>
              <a:latin typeface="#9Slide03 SVN-Oscine Bold" panose="020B080604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36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TẬP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431A8-5422-5E13-E3CA-63AB87E4A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60" y="1359067"/>
            <a:ext cx="3554648" cy="16201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EBBDDB-8C64-B4F6-3DF7-149C1830F189}"/>
              </a:ext>
            </a:extLst>
          </p:cNvPr>
          <p:cNvSpPr txBox="1"/>
          <p:nvPr/>
        </p:nvSpPr>
        <p:spPr>
          <a:xfrm>
            <a:off x="4578150" y="1230419"/>
            <a:ext cx="368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Amazon đang lưu trữ </a:t>
            </a:r>
            <a:endParaRPr lang="en-US" sz="2800">
              <a:solidFill>
                <a:schemeClr val="accent2"/>
              </a:solidFill>
              <a:latin typeface="#9Slide03 HelvetIns" panose="02040603050506020204" pitchFamily="18" charset="0"/>
            </a:endParaRPr>
          </a:p>
          <a:p>
            <a:r>
              <a:rPr lang="vi-VN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dữ liệu của </a:t>
            </a:r>
            <a:r>
              <a:rPr lang="vi-VN" sz="4800">
                <a:solidFill>
                  <a:srgbClr val="002060"/>
                </a:solidFill>
                <a:latin typeface="#9Slide03 HelvetIns" panose="02040603050506020204" pitchFamily="18" charset="0"/>
              </a:rPr>
              <a:t>385 </a:t>
            </a:r>
            <a:r>
              <a:rPr lang="vi-VN" sz="4000">
                <a:solidFill>
                  <a:srgbClr val="002060"/>
                </a:solidFill>
                <a:latin typeface="#9Slide03 HelvetIns" panose="02040603050506020204" pitchFamily="18" charset="0"/>
              </a:rPr>
              <a:t>triệu sản phẩm </a:t>
            </a:r>
            <a:endParaRPr lang="vi-VN" sz="28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51C8-83F1-C161-A4C2-414CEE9EF6F2}"/>
              </a:ext>
            </a:extLst>
          </p:cNvPr>
          <p:cNvSpPr txBox="1"/>
          <p:nvPr/>
        </p:nvSpPr>
        <p:spPr>
          <a:xfrm>
            <a:off x="1081598" y="2963565"/>
            <a:ext cx="3470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(theo thống kê từ </a:t>
            </a:r>
            <a:r>
              <a:rPr lang="vi-VN" sz="14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sellerengine.com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1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0E27CD-6C8A-2377-7199-06DE85F47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900" y="3374410"/>
            <a:ext cx="7115171" cy="2253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1DD734-54B0-5DE7-5EB9-A095852A646F}"/>
              </a:ext>
            </a:extLst>
          </p:cNvPr>
          <p:cNvSpPr txBox="1"/>
          <p:nvPr/>
        </p:nvSpPr>
        <p:spPr>
          <a:xfrm>
            <a:off x="1256475" y="3938775"/>
            <a:ext cx="3017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2060"/>
                </a:solidFill>
                <a:latin typeface="#9Slide03 HelvetIns" panose="02040603050506020204" pitchFamily="18" charset="0"/>
              </a:rPr>
              <a:t>30</a:t>
            </a:r>
            <a:r>
              <a:rPr lang="en-US" sz="2800">
                <a:solidFill>
                  <a:srgbClr val="002060"/>
                </a:solidFill>
                <a:latin typeface="#9Slide03 HelvetIns" panose="02040603050506020204" pitchFamily="18" charset="0"/>
              </a:rPr>
              <a:t> </a:t>
            </a:r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LOẠI MẶT HÀNG - CATEGORY</a:t>
            </a:r>
            <a:endParaRPr lang="vi-VN" sz="2800">
              <a:solidFill>
                <a:schemeClr val="accent2"/>
              </a:solidFill>
              <a:latin typeface="#9Slide03 HelvetIns" panose="0204060305050602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EC47D-0FB1-C3F8-5E1F-A1E62E979D98}"/>
              </a:ext>
            </a:extLst>
          </p:cNvPr>
          <p:cNvSpPr txBox="1"/>
          <p:nvPr/>
        </p:nvSpPr>
        <p:spPr>
          <a:xfrm>
            <a:off x="8062648" y="1199642"/>
            <a:ext cx="332642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and Kitchen – 40% 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Sports and Outdoors – 21%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Toys and Games – 19%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Beauty and Personal Care – 19%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Health, Household, and Baby Care – 18%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Kitchen and Dining – 16%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Office Products – 15%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Garden and Outdoor – 14%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Home Improvement – 14%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  <a:tabLst>
                <a:tab pos="1737995" algn="l"/>
              </a:tabLst>
            </a:pPr>
            <a:r>
              <a:rPr lang="vi-VN" sz="12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 Supplies – 13%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0A511E-37DF-97FD-4744-4175AC386F7B}"/>
              </a:ext>
            </a:extLst>
          </p:cNvPr>
          <p:cNvSpPr txBox="1"/>
          <p:nvPr/>
        </p:nvSpPr>
        <p:spPr>
          <a:xfrm>
            <a:off x="838199" y="6082919"/>
            <a:ext cx="10896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iả sử chúng ta chỉ cần khai thác một mặt hàng “</a:t>
            </a:r>
            <a:r>
              <a:rPr lang="vi-VN" sz="14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Home &amp; Kitchen</a:t>
            </a:r>
            <a:r>
              <a:rPr lang="vi-VN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(các sản phẩm gia dụng, bếp núc) thì cũng chiếm 40%, </a:t>
            </a:r>
            <a:r>
              <a:rPr lang="vi-VN" sz="1400" b="1" i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 154 triệu sản phẩm</a:t>
            </a:r>
            <a:endParaRPr 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4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TẬP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F791-6724-4193-5DC1-83E2318C2FC4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1B445CD-F0CF-790B-4925-E704705B293D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04D859-88BB-EB9A-A494-F9F2A300DB07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095D19-182A-C61B-7707-EE28BB659264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8116CA-B831-8CF1-E2F9-931392056DBD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ADA58-0829-AF94-F255-28DEB25C914D}"/>
              </a:ext>
            </a:extLst>
          </p:cNvPr>
          <p:cNvSpPr txBox="1"/>
          <p:nvPr/>
        </p:nvSpPr>
        <p:spPr>
          <a:xfrm>
            <a:off x="178883" y="1088021"/>
            <a:ext cx="639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#9Slide03 HelvetIns" panose="02040603050506020204" pitchFamily="18" charset="0"/>
              </a:rPr>
              <a:t>Các thuộc tính cơ bản cần thu thập:</a:t>
            </a:r>
            <a:endParaRPr lang="vi-VN" sz="2800">
              <a:solidFill>
                <a:srgbClr val="002060"/>
              </a:solidFill>
              <a:latin typeface="#9Slide03 HelvetIns" panose="020406030505060202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86BEE8-D8F7-8158-3ED4-AE1A1E214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90316"/>
              </p:ext>
            </p:extLst>
          </p:nvPr>
        </p:nvGraphicFramePr>
        <p:xfrm>
          <a:off x="1335375" y="1630291"/>
          <a:ext cx="9674289" cy="40387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08473">
                  <a:extLst>
                    <a:ext uri="{9D8B030D-6E8A-4147-A177-3AD203B41FA5}">
                      <a16:colId xmlns:a16="http://schemas.microsoft.com/office/drawing/2014/main" val="331767707"/>
                    </a:ext>
                  </a:extLst>
                </a:gridCol>
                <a:gridCol w="1897441">
                  <a:extLst>
                    <a:ext uri="{9D8B030D-6E8A-4147-A177-3AD203B41FA5}">
                      <a16:colId xmlns:a16="http://schemas.microsoft.com/office/drawing/2014/main" val="1388664396"/>
                    </a:ext>
                  </a:extLst>
                </a:gridCol>
                <a:gridCol w="7068375">
                  <a:extLst>
                    <a:ext uri="{9D8B030D-6E8A-4147-A177-3AD203B41FA5}">
                      <a16:colId xmlns:a16="http://schemas.microsoft.com/office/drawing/2014/main" val="1109498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5000" algn="ctr"/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TT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5000" algn="ctr"/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	Nội dung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Mô tả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1102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4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1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4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ASIN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Mã sản phẩm riêng biệt từ Amazon dùng để phân loại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5689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Image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Hình ảnh về sản phẩm/Link hình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064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Title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Tiêu đề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5961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4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Description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Mô tả về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602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Brand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Thương hiệu của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366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6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Star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Sao đánh giá từ user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795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7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Review Count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Đánh giá chất lượng từ người dùng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1200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3290" algn="l"/>
                        </a:tabLst>
                      </a:pPr>
                      <a:r>
                        <a:rPr lang="vi-VN" sz="1800" kern="100">
                          <a:effectLst/>
                        </a:rPr>
                        <a:t>8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3290" algn="l"/>
                        </a:tabLst>
                      </a:pPr>
                      <a:r>
                        <a:rPr lang="vi-VN" sz="1800" kern="100">
                          <a:effectLst/>
                        </a:rPr>
                        <a:t>Price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Giá cả 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6237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9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Categories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Loại sản phẩm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02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64690" algn="l"/>
                        </a:tabLst>
                      </a:pPr>
                      <a:r>
                        <a:rPr lang="vi-VN" sz="1800" kern="100">
                          <a:effectLst/>
                        </a:rPr>
                        <a:t>URL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37995" algn="l"/>
                        </a:tabLst>
                      </a:pPr>
                      <a:r>
                        <a:rPr lang="vi-VN" sz="1800" kern="100">
                          <a:effectLst/>
                        </a:rPr>
                        <a:t>Link sản phẩm trên website</a:t>
                      </a:r>
                      <a:endParaRPr lang="en-US" sz="16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09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46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2333337" y="204647"/>
            <a:ext cx="7678366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XỬ L</a:t>
            </a:r>
            <a:r>
              <a:rPr lang="en-US" sz="5000">
                <a:solidFill>
                  <a:schemeClr val="accent2"/>
                </a:solidFill>
                <a:latin typeface="#9Slide03 HelvetIns" panose="02040603050506020204" pitchFamily="18" charset="0"/>
              </a:rPr>
              <a:t>Ý DỮ LIỆU</a:t>
            </a:r>
            <a:endParaRPr lang="en-US" sz="5000">
              <a:solidFill>
                <a:schemeClr val="accent2"/>
              </a:solidFill>
              <a:effectLst/>
              <a:latin typeface="#9Slide03 HelvetIns" panose="02040603050506020204" pitchFamily="18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723D90-0421-1F12-4BC0-13BE4CECE15C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3AFD16-86FE-C96F-D8B1-0A58137AD7B5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E635E7-1EB7-BD9B-3481-42BF1F123A3B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B44B8A-8300-B8DC-8A98-5C4328753FDF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326B32-8103-93AA-F273-5834753AA5C5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84BF5B-4022-3FD1-796B-04B03C12F185}"/>
              </a:ext>
            </a:extLst>
          </p:cNvPr>
          <p:cNvGrpSpPr/>
          <p:nvPr/>
        </p:nvGrpSpPr>
        <p:grpSpPr>
          <a:xfrm>
            <a:off x="2565285" y="1260297"/>
            <a:ext cx="7551814" cy="4230197"/>
            <a:chOff x="525469" y="1255799"/>
            <a:chExt cx="7551814" cy="42301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4C31E0-206C-F4C4-5806-ED1AB3318049}"/>
                </a:ext>
              </a:extLst>
            </p:cNvPr>
            <p:cNvSpPr txBox="1"/>
            <p:nvPr/>
          </p:nvSpPr>
          <p:spPr>
            <a:xfrm>
              <a:off x="525469" y="1255799"/>
              <a:ext cx="7551814" cy="423019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{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"title": "Apple AirPods Pro (2nd Generation) Wireless Earbuds, Up to 2X More Active Noise Cancelling, Adaptive Transparency, Personalized Spatial Audio, MagSafe Charging Case, Bluetooth Headphones for iPhone",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"asin": "B0BDHWDR12",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"brand": "Apple",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"stars": 4.7,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"reviewsCount": 23653,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"thumbnailImage":  "https://m.media-amazon.com/images/I/61f1YfTkTDL.__AC_SY445_SX342_QL70_FMwebp_.jpg",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"breadCrumbs": "",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"description": null,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"price": {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"value": 229,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"currency": "$"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},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"url": "https://www.amazon.com/dp/B0BDHWDR12"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tabLst>
                  <a:tab pos="136017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},</a:t>
              </a:r>
              <a:endPara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 descr="A close-up of a file&#10;&#10;Description automatically generated with medium confidence">
              <a:extLst>
                <a:ext uri="{FF2B5EF4-FFF2-40B4-BE49-F238E27FC236}">
                  <a16:creationId xmlns:a16="http://schemas.microsoft.com/office/drawing/2014/main" id="{953752C2-7515-E3B8-D25B-2A68342F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052" y="3985847"/>
              <a:ext cx="1892835" cy="1336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962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66E77A8-B95C-646F-3C7D-8ED0F51CDC21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9DA2CC-473D-8E1D-88DA-DC0E66BD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04" y="1277310"/>
            <a:ext cx="3361693" cy="200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47949B-2AE5-ECAC-6F23-489E54036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34" y="3379461"/>
            <a:ext cx="3361694" cy="228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5D3CC-DF8E-C709-7804-73627B3D6623}"/>
              </a:ext>
            </a:extLst>
          </p:cNvPr>
          <p:cNvSpPr txBox="1"/>
          <p:nvPr/>
        </p:nvSpPr>
        <p:spPr>
          <a:xfrm>
            <a:off x="6172520" y="2026755"/>
            <a:ext cx="61264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1. Thêm thư viện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2. Định nghĩa các biến URL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tới trang chủ amazon, SESSION phục vụ ghi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3. Tạo file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4. Khởi chạy Chrome, truy cập trang chủ amazon, ghi log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5. Danh sách các danh mục sản phẩm trên amazon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6. Định nghĩa các hàm để lưu đường dẫn đến các sản phẩm trên amazon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7. Lưu tất cả sản phẩm thuộc của mỗi danh mục</a:t>
            </a:r>
            <a:b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</a:br>
            <a:r>
              <a:rPr lang="vi-VN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8. Đóng file log và Chrome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2FD35-3747-D21E-ABE4-298E672B4B79}"/>
              </a:ext>
            </a:extLst>
          </p:cNvPr>
          <p:cNvSpPr txBox="1"/>
          <p:nvPr/>
        </p:nvSpPr>
        <p:spPr>
          <a:xfrm>
            <a:off x="5728099" y="1407615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Áp dụng kỹ thuật Web Scraping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731D4C-A8BB-BDC1-2AD2-67DCA5A80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" y="3379461"/>
            <a:ext cx="2211476" cy="26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A6FEFA-47C0-0ECD-861D-CFF433F562F0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B21FB-4D26-4DDC-A4DA-9D744AB0FA70}"/>
              </a:ext>
            </a:extLst>
          </p:cNvPr>
          <p:cNvSpPr txBox="1"/>
          <p:nvPr/>
        </p:nvSpPr>
        <p:spPr>
          <a:xfrm>
            <a:off x="2742978" y="1027488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Đánh chỉ mục bằng ElasticSearch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CA7870-A198-AE4E-189E-3CAF85AED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13" y="1739329"/>
            <a:ext cx="6424956" cy="332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E8F19-C4F3-C082-16DC-0DC84CF41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31" y="1667994"/>
            <a:ext cx="5170894" cy="368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49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9588B8-EDC9-C825-0C56-A2D677E2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8" y="135446"/>
            <a:ext cx="694681" cy="69468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F191221-8BC2-6C2E-F6CA-A5EE459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658" y="120274"/>
            <a:ext cx="829824" cy="679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C666C8-B180-BBBF-8EAF-6736153EDB15}"/>
              </a:ext>
            </a:extLst>
          </p:cNvPr>
          <p:cNvGrpSpPr/>
          <p:nvPr/>
        </p:nvGrpSpPr>
        <p:grpSpPr>
          <a:xfrm>
            <a:off x="337414" y="6438840"/>
            <a:ext cx="11516770" cy="419160"/>
            <a:chOff x="337414" y="6438840"/>
            <a:chExt cx="11516770" cy="4191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8A024F-3E65-3B45-C544-89773AEE306E}"/>
                </a:ext>
              </a:extLst>
            </p:cNvPr>
            <p:cNvGrpSpPr/>
            <p:nvPr/>
          </p:nvGrpSpPr>
          <p:grpSpPr>
            <a:xfrm>
              <a:off x="337414" y="6438840"/>
              <a:ext cx="11516769" cy="419160"/>
              <a:chOff x="337414" y="6438840"/>
              <a:chExt cx="11516769" cy="4191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E406C-67ED-9857-BA1E-FCD0DB762C13}"/>
                  </a:ext>
                </a:extLst>
              </p:cNvPr>
              <p:cNvSpPr/>
              <p:nvPr/>
            </p:nvSpPr>
            <p:spPr>
              <a:xfrm>
                <a:off x="490858" y="6438840"/>
                <a:ext cx="11363325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CD5FB-7E6A-1944-837D-E3DE41952638}"/>
                  </a:ext>
                </a:extLst>
              </p:cNvPr>
              <p:cNvSpPr txBox="1"/>
              <p:nvPr/>
            </p:nvSpPr>
            <p:spPr>
              <a:xfrm>
                <a:off x="337414" y="6457890"/>
                <a:ext cx="34445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  <a:latin typeface="#9Slide03 HelvetIns" panose="02040603050506020204" pitchFamily="18" charset="0"/>
                  </a:rPr>
                  <a:t>GVHD: </a:t>
                </a:r>
                <a:r>
                  <a:rPr lang="en-US" sz="2000">
                    <a:solidFill>
                      <a:schemeClr val="accent1">
                        <a:lumMod val="75000"/>
                      </a:schemeClr>
                    </a:solidFill>
                    <a:latin typeface="#9Slide03 HelvetIns" panose="02040603050506020204" pitchFamily="18" charset="0"/>
                  </a:rPr>
                  <a:t>Thầy Quách Đình Hoàng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36F99C-6EF7-26F7-0DCA-0E6BBF22D1B7}"/>
                </a:ext>
              </a:extLst>
            </p:cNvPr>
            <p:cNvSpPr txBox="1"/>
            <p:nvPr/>
          </p:nvSpPr>
          <p:spPr>
            <a:xfrm>
              <a:off x="8603938" y="6457890"/>
              <a:ext cx="3250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accent2"/>
                  </a:solidFill>
                  <a:latin typeface="#9Slide03 HelvetIns" panose="02040603050506020204" pitchFamily="18" charset="0"/>
                </a:rPr>
                <a:t>NHÓM 4</a:t>
              </a:r>
              <a:endParaRPr lang="en-US" sz="2000">
                <a:solidFill>
                  <a:schemeClr val="accent1">
                    <a:lumMod val="75000"/>
                  </a:schemeClr>
                </a:solidFill>
                <a:latin typeface="#9Slide03 HelvetIns" panose="020406030505060202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A6FEFA-47C0-0ECD-861D-CFF433F562F0}"/>
              </a:ext>
            </a:extLst>
          </p:cNvPr>
          <p:cNvSpPr txBox="1"/>
          <p:nvPr/>
        </p:nvSpPr>
        <p:spPr>
          <a:xfrm>
            <a:off x="1773174" y="135446"/>
            <a:ext cx="8510509" cy="749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2"/>
                </a:solidFill>
                <a:effectLst/>
                <a:latin typeface="#9Slide03 HelvetIns" panose="02040603050506020204" pitchFamily="18" charset="0"/>
              </a:rPr>
              <a:t>THIẾT KẾ VÀ THỰC THI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B21FB-4D26-4DDC-A4DA-9D744AB0FA70}"/>
              </a:ext>
            </a:extLst>
          </p:cNvPr>
          <p:cNvSpPr txBox="1"/>
          <p:nvPr/>
        </p:nvSpPr>
        <p:spPr>
          <a:xfrm>
            <a:off x="2742977" y="903869"/>
            <a:ext cx="657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C00000"/>
                </a:solidFill>
                <a:latin typeface="#9Slide03 HelvetIns" panose="02040603050506020204" pitchFamily="18" charset="0"/>
              </a:rPr>
              <a:t>Đánh chỉ mục bằng ElasticSearch</a:t>
            </a:r>
            <a:endParaRPr lang="vi-VN" sz="2800">
              <a:solidFill>
                <a:srgbClr val="C00000"/>
              </a:solidFill>
              <a:latin typeface="#9Slide03 HelvetIns" panose="0204060305050602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51F72D-158E-90AD-D526-9A4FB845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487" y="2104036"/>
            <a:ext cx="4407423" cy="366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BD4DE2-33BF-048A-7E69-03B38603A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959" y="1570302"/>
            <a:ext cx="2488113" cy="144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9EE032-10EB-8622-AA58-E4030868BF36}"/>
              </a:ext>
            </a:extLst>
          </p:cNvPr>
          <p:cNvSpPr txBox="1"/>
          <p:nvPr/>
        </p:nvSpPr>
        <p:spPr>
          <a:xfrm>
            <a:off x="838199" y="5986700"/>
            <a:ext cx="10466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Minh họa Dashboard Kibana một vài chỉ số trung bình của [Giá trị sản phẩm], [Số sao đánh giá], [ReviewCount] </a:t>
            </a:r>
            <a:endParaRPr lang="en-US" sz="140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B9978-3DF9-DAB4-D207-52E6B4166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19" y="1524521"/>
            <a:ext cx="2956916" cy="417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02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1566</Words>
  <Application>Microsoft Office PowerPoint</Application>
  <PresentationFormat>Widescreen</PresentationFormat>
  <Paragraphs>246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#9Slide03 HelvetIns</vt:lpstr>
      <vt:lpstr>Times New Roman</vt:lpstr>
      <vt:lpstr>Calibri Light</vt:lpstr>
      <vt:lpstr>Arial</vt:lpstr>
      <vt:lpstr>Calibri</vt:lpstr>
      <vt:lpstr>#9Slide03 SVN-Oscine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Luân Nguyễn</dc:creator>
  <cp:lastModifiedBy>Luân Nguyễn</cp:lastModifiedBy>
  <cp:revision>22</cp:revision>
  <dcterms:created xsi:type="dcterms:W3CDTF">2022-10-21T20:05:13Z</dcterms:created>
  <dcterms:modified xsi:type="dcterms:W3CDTF">2023-06-06T06:58:24Z</dcterms:modified>
</cp:coreProperties>
</file>